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E43C1-445A-481E-A71C-42D0640B30AB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818AF-47E0-4BE8-A12F-D51D7C0AF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67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81FE-22C1-43F7-9921-3191F1F31E21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4FA6-DFA0-4A8D-BED9-B13A63E4140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81FE-22C1-43F7-9921-3191F1F31E21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4FA6-DFA0-4A8D-BED9-B13A63E414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81FE-22C1-43F7-9921-3191F1F31E21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4FA6-DFA0-4A8D-BED9-B13A63E414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81FE-22C1-43F7-9921-3191F1F31E21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4FA6-DFA0-4A8D-BED9-B13A63E414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81FE-22C1-43F7-9921-3191F1F31E21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1C54FA6-DFA0-4A8D-BED9-B13A63E4140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81FE-22C1-43F7-9921-3191F1F31E21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4FA6-DFA0-4A8D-BED9-B13A63E414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81FE-22C1-43F7-9921-3191F1F31E21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4FA6-DFA0-4A8D-BED9-B13A63E414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81FE-22C1-43F7-9921-3191F1F31E21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4FA6-DFA0-4A8D-BED9-B13A63E414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81FE-22C1-43F7-9921-3191F1F31E21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4FA6-DFA0-4A8D-BED9-B13A63E414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81FE-22C1-43F7-9921-3191F1F31E21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4FA6-DFA0-4A8D-BED9-B13A63E414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81FE-22C1-43F7-9921-3191F1F31E21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4FA6-DFA0-4A8D-BED9-B13A63E414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33781FE-22C1-43F7-9921-3191F1F31E21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1C54FA6-DFA0-4A8D-BED9-B13A63E4140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The Three Empires of West Africa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905000"/>
            <a:ext cx="6096000" cy="1371600"/>
          </a:xfrm>
        </p:spPr>
        <p:txBody>
          <a:bodyPr/>
          <a:lstStyle/>
          <a:p>
            <a:r>
              <a:rPr lang="en-US" dirty="0" smtClean="0"/>
              <a:t>Ghana, Mali and Songhai</a:t>
            </a:r>
          </a:p>
          <a:p>
            <a:r>
              <a:rPr lang="en-US" dirty="0" smtClean="0"/>
              <a:t>7.4.1, 7.4.3, 7.3.5</a:t>
            </a:r>
            <a:endParaRPr lang="en-US" dirty="0"/>
          </a:p>
        </p:txBody>
      </p:sp>
      <p:pic>
        <p:nvPicPr>
          <p:cNvPr id="4" name="Picture 5" descr="Sud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869717"/>
            <a:ext cx="7848599" cy="3988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smtClean="0"/>
              <a:t>Decline of Mali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/>
              <a:t>After Mansa Musa’s death there was weak </a:t>
            </a:r>
            <a:r>
              <a:rPr lang="en-US" dirty="0" smtClean="0"/>
              <a:t>leadership</a:t>
            </a:r>
            <a:endParaRPr lang="en-US" dirty="0"/>
          </a:p>
          <a:p>
            <a:pPr lvl="0"/>
            <a:r>
              <a:rPr lang="en-US" dirty="0"/>
              <a:t>Invaders weakened empire and burned schools in Timbuktu </a:t>
            </a:r>
          </a:p>
          <a:p>
            <a:pPr lvl="0"/>
            <a:r>
              <a:rPr lang="en-US" dirty="0"/>
              <a:t>The empire had grown so large that it was difficult to </a:t>
            </a:r>
            <a:r>
              <a:rPr lang="en-US" dirty="0" smtClean="0"/>
              <a:t>control, slowly </a:t>
            </a:r>
            <a:r>
              <a:rPr lang="en-US" dirty="0"/>
              <a:t>outer areas began to break </a:t>
            </a:r>
            <a:r>
              <a:rPr lang="en-US" dirty="0" smtClean="0"/>
              <a:t>away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7" name="Content Placeholder 6" descr="mapa_imperio_mali_red-c44a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19600" y="914400"/>
            <a:ext cx="4389175" cy="2819400"/>
          </a:xfrm>
        </p:spPr>
      </p:pic>
      <p:pic>
        <p:nvPicPr>
          <p:cNvPr id="8" name="Picture 7" descr="timbiktu 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886200"/>
            <a:ext cx="36576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 smtClean="0"/>
              <a:t>Chapter 6, Section3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Birth of Songhai Empire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u="sng" dirty="0"/>
              <a:t>Rise of Songhai</a:t>
            </a:r>
            <a:r>
              <a:rPr lang="en-US" u="sng" dirty="0" smtClean="0"/>
              <a:t>:</a:t>
            </a:r>
            <a:endParaRPr lang="en-US" dirty="0"/>
          </a:p>
          <a:p>
            <a:r>
              <a:rPr lang="en-US" dirty="0"/>
              <a:t> </a:t>
            </a:r>
            <a:r>
              <a:rPr lang="en-US" dirty="0" smtClean="0"/>
              <a:t>After </a:t>
            </a:r>
            <a:r>
              <a:rPr lang="en-US" dirty="0"/>
              <a:t>Mansa Musa died, kings were unable to protect the </a:t>
            </a:r>
            <a:r>
              <a:rPr lang="en-US" dirty="0" smtClean="0"/>
              <a:t>territory</a:t>
            </a:r>
            <a:endParaRPr lang="en-US" dirty="0"/>
          </a:p>
          <a:p>
            <a:r>
              <a:rPr lang="en-US" dirty="0" smtClean="0"/>
              <a:t>Songhai </a:t>
            </a:r>
            <a:r>
              <a:rPr lang="en-US" dirty="0"/>
              <a:t>rises to power after attacking Mali from all </a:t>
            </a:r>
            <a:r>
              <a:rPr lang="en-US" dirty="0" smtClean="0"/>
              <a:t>sides</a:t>
            </a: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 descr="Songhai Map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05400" y="1828800"/>
            <a:ext cx="3000375" cy="33909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Sunni Ali’s Leadership of Songhai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Sunni </a:t>
            </a:r>
            <a:r>
              <a:rPr lang="en-US" dirty="0"/>
              <a:t>Ali organized, strengthened and unified Songhai</a:t>
            </a:r>
          </a:p>
          <a:p>
            <a:r>
              <a:rPr lang="en-US" dirty="0" smtClean="0"/>
              <a:t>He </a:t>
            </a:r>
            <a:r>
              <a:rPr lang="en-US" dirty="0"/>
              <a:t>unified Songhai by encouraging people to work together, </a:t>
            </a:r>
            <a:r>
              <a:rPr lang="en-US" dirty="0" smtClean="0"/>
              <a:t>and he </a:t>
            </a:r>
            <a:r>
              <a:rPr lang="en-US" dirty="0"/>
              <a:t>participated in both Muslim and local religions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6" name="Picture 5" descr="Songha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514600"/>
            <a:ext cx="3810000" cy="2362200"/>
          </a:xfrm>
          <a:prstGeom prst="rect">
            <a:avLst/>
          </a:prstGeom>
        </p:spPr>
      </p:pic>
      <p:pic>
        <p:nvPicPr>
          <p:cNvPr id="7" name="Picture 6" descr="suni al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4343400"/>
            <a:ext cx="1731818" cy="2286000"/>
          </a:xfrm>
          <a:prstGeom prst="rect">
            <a:avLst/>
          </a:prstGeom>
        </p:spPr>
      </p:pic>
      <p:pic>
        <p:nvPicPr>
          <p:cNvPr id="5" name="Content Placeholder 4" descr="Songhai Empire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267200" y="1524000"/>
            <a:ext cx="1836506" cy="1143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Askia</a:t>
            </a:r>
            <a:r>
              <a:rPr lang="en-US" dirty="0" smtClean="0"/>
              <a:t> the Great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Askia</a:t>
            </a:r>
            <a:r>
              <a:rPr lang="en-US" dirty="0" smtClean="0"/>
              <a:t> </a:t>
            </a:r>
            <a:r>
              <a:rPr lang="en-US" dirty="0"/>
              <a:t>the Great </a:t>
            </a:r>
            <a:r>
              <a:rPr lang="en-US" dirty="0" smtClean="0"/>
              <a:t>rose </a:t>
            </a:r>
            <a:r>
              <a:rPr lang="en-US" dirty="0"/>
              <a:t>to power. Songhai </a:t>
            </a:r>
            <a:r>
              <a:rPr lang="en-US" dirty="0" smtClean="0"/>
              <a:t>became </a:t>
            </a:r>
            <a:r>
              <a:rPr lang="en-US" dirty="0"/>
              <a:t>great center for </a:t>
            </a:r>
            <a:r>
              <a:rPr lang="en-US" dirty="0" smtClean="0"/>
              <a:t>learning</a:t>
            </a:r>
            <a:endParaRPr lang="en-US" dirty="0"/>
          </a:p>
          <a:p>
            <a:r>
              <a:rPr lang="en-US" dirty="0" err="1" smtClean="0"/>
              <a:t>Askia</a:t>
            </a:r>
            <a:r>
              <a:rPr lang="en-US" dirty="0" smtClean="0"/>
              <a:t> welcomed Muslims </a:t>
            </a:r>
            <a:r>
              <a:rPr lang="en-US" dirty="0"/>
              <a:t>to trade by making similar laws</a:t>
            </a:r>
          </a:p>
          <a:p>
            <a:r>
              <a:rPr lang="en-US" dirty="0" smtClean="0"/>
              <a:t>Songhai grew into the </a:t>
            </a:r>
            <a:r>
              <a:rPr lang="en-US" dirty="0"/>
              <a:t>greatest </a:t>
            </a:r>
            <a:r>
              <a:rPr lang="en-US" dirty="0" smtClean="0"/>
              <a:t>trading </a:t>
            </a:r>
            <a:r>
              <a:rPr lang="en-US" dirty="0"/>
              <a:t>empire in West </a:t>
            </a:r>
            <a:r>
              <a:rPr lang="en-US" dirty="0" smtClean="0"/>
              <a:t>Africa </a:t>
            </a:r>
          </a:p>
          <a:p>
            <a:r>
              <a:rPr lang="en-US" dirty="0" smtClean="0"/>
              <a:t>Timbuktu </a:t>
            </a:r>
            <a:r>
              <a:rPr lang="en-US" dirty="0"/>
              <a:t>and </a:t>
            </a:r>
            <a:r>
              <a:rPr lang="en-US" dirty="0" err="1"/>
              <a:t>Djenne</a:t>
            </a:r>
            <a:r>
              <a:rPr lang="en-US" dirty="0"/>
              <a:t> were centers of learning and trade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6" name="Picture 5" descr="ask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00200"/>
            <a:ext cx="2743200" cy="3219378"/>
          </a:xfrm>
          <a:prstGeom prst="rect">
            <a:avLst/>
          </a:prstGeom>
        </p:spPr>
      </p:pic>
      <p:pic>
        <p:nvPicPr>
          <p:cNvPr id="7" name="Picture 6" descr="mosque%20minar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505200"/>
            <a:ext cx="2209800" cy="2940799"/>
          </a:xfrm>
          <a:prstGeom prst="rect">
            <a:avLst/>
          </a:prstGeom>
        </p:spPr>
      </p:pic>
      <p:pic>
        <p:nvPicPr>
          <p:cNvPr id="5" name="Content Placeholder 4" descr="Askia the Great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800600" y="1219200"/>
            <a:ext cx="1226421" cy="129979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Decline of Songhai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Morocco’s </a:t>
            </a:r>
            <a:r>
              <a:rPr lang="en-US" dirty="0"/>
              <a:t>rulers captured Songhai’s salt </a:t>
            </a:r>
            <a:r>
              <a:rPr lang="en-US" dirty="0" smtClean="0"/>
              <a:t>mines; they </a:t>
            </a:r>
            <a:r>
              <a:rPr lang="en-US" dirty="0"/>
              <a:t>also wanted the gold in West </a:t>
            </a:r>
            <a:r>
              <a:rPr lang="en-US" dirty="0" smtClean="0"/>
              <a:t>Africa </a:t>
            </a:r>
            <a:endParaRPr lang="en-US" dirty="0"/>
          </a:p>
          <a:p>
            <a:r>
              <a:rPr lang="en-US" dirty="0" smtClean="0"/>
              <a:t>Songhai </a:t>
            </a:r>
            <a:r>
              <a:rPr lang="en-US" dirty="0"/>
              <a:t>would stay around another 150 years, but not the same well-organized </a:t>
            </a:r>
            <a:r>
              <a:rPr lang="en-US" dirty="0" smtClean="0"/>
              <a:t>empire, instead it became a </a:t>
            </a:r>
            <a:r>
              <a:rPr lang="en-US" dirty="0"/>
              <a:t>series of military </a:t>
            </a:r>
            <a:r>
              <a:rPr lang="en-US" dirty="0" smtClean="0"/>
              <a:t>camps</a:t>
            </a:r>
            <a:endParaRPr lang="en-US" dirty="0"/>
          </a:p>
          <a:p>
            <a:pPr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5" name="Content Placeholder 4" descr="Songhai Ma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3276600"/>
            <a:ext cx="2292421" cy="2590800"/>
          </a:xfrm>
          <a:prstGeom prst="rect">
            <a:avLst/>
          </a:prstGeom>
        </p:spPr>
      </p:pic>
      <p:pic>
        <p:nvPicPr>
          <p:cNvPr id="6" name="Picture 5" descr="Moroccan Rul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676400"/>
            <a:ext cx="1411438" cy="19145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5800" y="273050"/>
            <a:ext cx="4191000" cy="585311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/>
              <a:t>Ghana: Chapter 6, Section 1 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800" u="sng" dirty="0" smtClean="0"/>
              <a:t>Rise </a:t>
            </a:r>
            <a:r>
              <a:rPr lang="en-US" sz="3800" u="sng" dirty="0"/>
              <a:t>of Ghana</a:t>
            </a:r>
          </a:p>
          <a:p>
            <a:pPr lvl="0"/>
            <a:r>
              <a:rPr lang="en-US" dirty="0" smtClean="0"/>
              <a:t>One of three great civilizations  that arose along the </a:t>
            </a:r>
            <a:r>
              <a:rPr lang="en-US" dirty="0"/>
              <a:t>Niger River </a:t>
            </a:r>
            <a:endParaRPr lang="en-US" dirty="0" smtClean="0"/>
          </a:p>
          <a:p>
            <a:pPr lvl="0"/>
            <a:r>
              <a:rPr lang="en-US" dirty="0" smtClean="0"/>
              <a:t>Ghana was located  </a:t>
            </a:r>
            <a:r>
              <a:rPr lang="en-US" dirty="0"/>
              <a:t>between salt and gold </a:t>
            </a:r>
            <a:r>
              <a:rPr lang="en-US" dirty="0" smtClean="0"/>
              <a:t>mines</a:t>
            </a:r>
            <a:endParaRPr lang="en-US" dirty="0"/>
          </a:p>
          <a:p>
            <a:pPr lvl="0"/>
            <a:r>
              <a:rPr lang="en-US" dirty="0" smtClean="0"/>
              <a:t>Ghana’s </a:t>
            </a:r>
            <a:r>
              <a:rPr lang="en-US" dirty="0"/>
              <a:t>power came from </a:t>
            </a:r>
            <a:r>
              <a:rPr lang="en-US" dirty="0" smtClean="0"/>
              <a:t>their </a:t>
            </a:r>
            <a:r>
              <a:rPr lang="en-US" dirty="0"/>
              <a:t>use of iron </a:t>
            </a:r>
            <a:r>
              <a:rPr lang="en-US" dirty="0" smtClean="0"/>
              <a:t>weapons </a:t>
            </a:r>
            <a:r>
              <a:rPr lang="en-US" dirty="0"/>
              <a:t>to conquer neighboring tribes and </a:t>
            </a:r>
            <a:r>
              <a:rPr lang="en-US" dirty="0" smtClean="0"/>
              <a:t>for farming </a:t>
            </a:r>
            <a:r>
              <a:rPr lang="en-US" dirty="0"/>
              <a:t>along the Niger </a:t>
            </a:r>
            <a:r>
              <a:rPr lang="en-US" dirty="0" smtClean="0"/>
              <a:t>River</a:t>
            </a:r>
          </a:p>
          <a:p>
            <a:pPr lvl="0"/>
            <a:r>
              <a:rPr lang="en-US" dirty="0" smtClean="0"/>
              <a:t>The </a:t>
            </a:r>
            <a:r>
              <a:rPr lang="en-US" dirty="0" err="1" smtClean="0"/>
              <a:t>Nok</a:t>
            </a:r>
            <a:r>
              <a:rPr lang="en-US" dirty="0" smtClean="0"/>
              <a:t> people from this region were the first to use iron to make farming tools and weapons for defense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 descr="iron-weapo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962400"/>
            <a:ext cx="3186461" cy="2057400"/>
          </a:xfrm>
          <a:prstGeom prst="rect">
            <a:avLst/>
          </a:prstGeom>
        </p:spPr>
      </p:pic>
      <p:pic>
        <p:nvPicPr>
          <p:cNvPr id="8" name="Content Placeholder 4" descr="Songhai Map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28600"/>
            <a:ext cx="3000375" cy="3390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4425950" cy="6356350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 smtClean="0"/>
              <a:t>Salt merchants from North Africa crossed the Sahara Desert to trade with gold miners south of Ghana</a:t>
            </a:r>
          </a:p>
          <a:p>
            <a:pPr lvl="0"/>
            <a:r>
              <a:rPr lang="en-US" u="sng" dirty="0" smtClean="0"/>
              <a:t>Ghana taxed traders </a:t>
            </a:r>
            <a:r>
              <a:rPr lang="en-US" dirty="0" smtClean="0"/>
              <a:t>passing through their trade route</a:t>
            </a:r>
          </a:p>
          <a:p>
            <a:pPr lvl="0"/>
            <a:r>
              <a:rPr lang="en-US" dirty="0" smtClean="0"/>
              <a:t>Salt is needed to preserve and flavor food, and to restore PH balance from sweating</a:t>
            </a:r>
          </a:p>
          <a:p>
            <a:pPr lvl="0"/>
            <a:r>
              <a:rPr lang="en-US" dirty="0" err="1" smtClean="0"/>
              <a:t>Koumbi</a:t>
            </a:r>
            <a:r>
              <a:rPr lang="en-US" dirty="0" smtClean="0"/>
              <a:t> (</a:t>
            </a:r>
            <a:r>
              <a:rPr lang="en-US" dirty="0" err="1" smtClean="0"/>
              <a:t>Kumbi</a:t>
            </a:r>
            <a:r>
              <a:rPr lang="en-US" dirty="0" smtClean="0"/>
              <a:t>), was a trading center and a capital of Ghana. It became the wealthiest city in W. Africa</a:t>
            </a:r>
            <a:endParaRPr lang="en-US" dirty="0"/>
          </a:p>
        </p:txBody>
      </p:sp>
      <p:pic>
        <p:nvPicPr>
          <p:cNvPr id="5" name="Picture 8" descr="MCj0424484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3733800"/>
            <a:ext cx="990600" cy="906719"/>
          </a:xfrm>
          <a:prstGeom prst="rect">
            <a:avLst/>
          </a:prstGeom>
          <a:noFill/>
        </p:spPr>
      </p:pic>
      <p:pic>
        <p:nvPicPr>
          <p:cNvPr id="6" name="Picture 7" descr="MCj0406162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24800" y="2286000"/>
            <a:ext cx="1066800" cy="1171834"/>
          </a:xfrm>
          <a:prstGeom prst="rect">
            <a:avLst/>
          </a:prstGeom>
        </p:spPr>
      </p:pic>
      <p:pic>
        <p:nvPicPr>
          <p:cNvPr id="7" name="Picture 6" descr="salt-extraction-mf95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04800"/>
            <a:ext cx="3316773" cy="2209800"/>
          </a:xfrm>
          <a:prstGeom prst="rect">
            <a:avLst/>
          </a:prstGeom>
        </p:spPr>
      </p:pic>
      <p:pic>
        <p:nvPicPr>
          <p:cNvPr id="8" name="Picture 5" descr="traderoutes_s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2400" y="2971800"/>
            <a:ext cx="3282633" cy="2943225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Decline </a:t>
            </a:r>
            <a:r>
              <a:rPr lang="en-US" dirty="0"/>
              <a:t>of Ghana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 err="1"/>
              <a:t>Almoravids</a:t>
            </a:r>
            <a:r>
              <a:rPr lang="en-US" dirty="0"/>
              <a:t>, </a:t>
            </a:r>
            <a:r>
              <a:rPr lang="en-US" dirty="0" smtClean="0"/>
              <a:t>a group of strict Muslims, </a:t>
            </a:r>
            <a:r>
              <a:rPr lang="en-US" dirty="0"/>
              <a:t>believed it was their destiny to take over Ghana. They fought for 14 years, weakening </a:t>
            </a:r>
            <a:r>
              <a:rPr lang="en-US" dirty="0" smtClean="0"/>
              <a:t>Ghana</a:t>
            </a:r>
            <a:endParaRPr lang="en-US" dirty="0"/>
          </a:p>
          <a:p>
            <a:pPr lvl="0"/>
            <a:r>
              <a:rPr lang="en-US" dirty="0" smtClean="0"/>
              <a:t>Overgrazing - </a:t>
            </a:r>
            <a:r>
              <a:rPr lang="en-US" dirty="0" err="1" smtClean="0"/>
              <a:t>Almoravids</a:t>
            </a:r>
            <a:r>
              <a:rPr lang="en-US" dirty="0" smtClean="0"/>
              <a:t> </a:t>
            </a:r>
            <a:r>
              <a:rPr lang="en-US" dirty="0"/>
              <a:t>brought herding animals to Ghana. </a:t>
            </a:r>
            <a:r>
              <a:rPr lang="en-US" dirty="0" smtClean="0"/>
              <a:t>The herds ate </a:t>
            </a:r>
            <a:r>
              <a:rPr lang="en-US" dirty="0"/>
              <a:t>the grass and left the ground exposed to sun, which made soil hard to </a:t>
            </a:r>
            <a:r>
              <a:rPr lang="en-US" dirty="0" smtClean="0"/>
              <a:t>farm</a:t>
            </a:r>
            <a:endParaRPr lang="en-US" dirty="0"/>
          </a:p>
          <a:p>
            <a:pPr lvl="0"/>
            <a:r>
              <a:rPr lang="en-US" dirty="0"/>
              <a:t>Internal </a:t>
            </a:r>
            <a:r>
              <a:rPr lang="en-US" dirty="0" smtClean="0"/>
              <a:t>Rebellion - </a:t>
            </a:r>
            <a:r>
              <a:rPr lang="en-US" dirty="0"/>
              <a:t>Rebels weakened Ghana and it was eventually attacked by </a:t>
            </a:r>
            <a:r>
              <a:rPr lang="en-US" dirty="0" smtClean="0"/>
              <a:t>neighbors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 descr="almoravids1117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066800"/>
            <a:ext cx="4038600" cy="2485983"/>
          </a:xfrm>
        </p:spPr>
      </p:pic>
      <p:pic>
        <p:nvPicPr>
          <p:cNvPr id="6" name="Picture 5" descr="overgraz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886200"/>
            <a:ext cx="4076700" cy="271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b="1" dirty="0"/>
              <a:t>Mali: Chapter 6, section 2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Rise of Mali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1600200"/>
            <a:ext cx="4040188" cy="4525963"/>
          </a:xfrm>
        </p:spPr>
        <p:txBody>
          <a:bodyPr/>
          <a:lstStyle/>
          <a:p>
            <a:pPr lvl="0"/>
            <a:r>
              <a:rPr lang="en-US" dirty="0"/>
              <a:t>Territory twice the size of Ghana, along the Niger River</a:t>
            </a:r>
          </a:p>
          <a:p>
            <a:pPr lvl="0"/>
            <a:r>
              <a:rPr lang="en-US" dirty="0"/>
              <a:t>King </a:t>
            </a:r>
            <a:r>
              <a:rPr lang="en-US" dirty="0" err="1"/>
              <a:t>Sundiata</a:t>
            </a:r>
            <a:r>
              <a:rPr lang="en-US" dirty="0"/>
              <a:t> conquered Ghana and led Mali to become a powerful trading empire</a:t>
            </a:r>
          </a:p>
          <a:p>
            <a:endParaRPr lang="en-US" dirty="0"/>
          </a:p>
        </p:txBody>
      </p:sp>
      <p:pic>
        <p:nvPicPr>
          <p:cNvPr id="7" name="Picture 7" descr="sundiat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724400" y="1447800"/>
            <a:ext cx="1600200" cy="2229612"/>
          </a:xfrm>
          <a:noFill/>
          <a:ln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438400"/>
            <a:ext cx="2602941" cy="4067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Sundiata</a:t>
            </a:r>
            <a:r>
              <a:rPr lang="en-US" dirty="0" smtClean="0"/>
              <a:t> &amp; the Economy of Mali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1524000"/>
            <a:ext cx="4040188" cy="46021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err="1"/>
              <a:t>Sundiata</a:t>
            </a:r>
            <a:r>
              <a:rPr lang="en-US" dirty="0"/>
              <a:t> concentrated on agriculture, rice, onions, beans, cotton</a:t>
            </a:r>
          </a:p>
          <a:p>
            <a:r>
              <a:rPr lang="en-US" dirty="0" smtClean="0"/>
              <a:t>Economy </a:t>
            </a:r>
            <a:r>
              <a:rPr lang="en-US" dirty="0"/>
              <a:t>based on trade, that crossed the Sahara (sub-Saharan trade) with help of the Berbers</a:t>
            </a:r>
          </a:p>
          <a:p>
            <a:r>
              <a:rPr lang="en-US" dirty="0" smtClean="0"/>
              <a:t>The Berbers - </a:t>
            </a:r>
            <a:r>
              <a:rPr lang="en-US" dirty="0"/>
              <a:t>A group of northern African people that lead </a:t>
            </a:r>
            <a:r>
              <a:rPr lang="en-US" dirty="0" smtClean="0"/>
              <a:t>desert </a:t>
            </a:r>
            <a:r>
              <a:rPr lang="en-US" dirty="0"/>
              <a:t>caravans through the </a:t>
            </a:r>
            <a:r>
              <a:rPr lang="en-US" dirty="0" smtClean="0"/>
              <a:t>Sahara</a:t>
            </a:r>
            <a:r>
              <a:rPr lang="en-US" dirty="0"/>
              <a:t> </a:t>
            </a:r>
          </a:p>
          <a:p>
            <a:pPr lvl="0"/>
            <a:r>
              <a:rPr lang="en-US" dirty="0" smtClean="0"/>
              <a:t>Mali discovered more gold mines </a:t>
            </a:r>
            <a:r>
              <a:rPr lang="en-US" dirty="0"/>
              <a:t>and </a:t>
            </a:r>
            <a:r>
              <a:rPr lang="en-US" dirty="0" smtClean="0"/>
              <a:t>became </a:t>
            </a:r>
            <a:r>
              <a:rPr lang="en-US" dirty="0"/>
              <a:t>the most powerful kingdom in </a:t>
            </a:r>
            <a:r>
              <a:rPr lang="en-US" dirty="0" smtClean="0"/>
              <a:t>Africa</a:t>
            </a:r>
            <a:endParaRPr lang="en-US" dirty="0"/>
          </a:p>
          <a:p>
            <a:pPr lvl="0"/>
            <a:r>
              <a:rPr lang="en-US" dirty="0"/>
              <a:t>The Niger River </a:t>
            </a:r>
            <a:r>
              <a:rPr lang="en-US" dirty="0" smtClean="0"/>
              <a:t>became </a:t>
            </a:r>
            <a:r>
              <a:rPr lang="en-US" dirty="0"/>
              <a:t>a busy highway for all kinds of </a:t>
            </a:r>
            <a:r>
              <a:rPr lang="en-US" dirty="0" smtClean="0"/>
              <a:t>trade</a:t>
            </a:r>
            <a:endParaRPr lang="en-US" dirty="0"/>
          </a:p>
        </p:txBody>
      </p:sp>
      <p:pic>
        <p:nvPicPr>
          <p:cNvPr id="9" name="Content Placeholder 8" descr="caravan_blackrobe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486400" y="1219200"/>
            <a:ext cx="3334201" cy="2133599"/>
          </a:xfrm>
        </p:spPr>
      </p:pic>
      <p:pic>
        <p:nvPicPr>
          <p:cNvPr id="10" name="Picture 9" descr="Niger riv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4629150"/>
            <a:ext cx="2667000" cy="2000250"/>
          </a:xfrm>
          <a:prstGeom prst="rect">
            <a:avLst/>
          </a:prstGeom>
        </p:spPr>
      </p:pic>
      <p:pic>
        <p:nvPicPr>
          <p:cNvPr id="11" name="Picture 10" descr="farm mal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048000"/>
            <a:ext cx="3048000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/>
              <a:t>Mansa Musa’s </a:t>
            </a:r>
            <a:r>
              <a:rPr lang="en-US" sz="6000" dirty="0" smtClean="0"/>
              <a:t>Rule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/>
              <a:t>Another of Mali’s greatest rulers during the </a:t>
            </a:r>
            <a:r>
              <a:rPr lang="en-US" dirty="0" smtClean="0"/>
              <a:t>empire’s height</a:t>
            </a:r>
            <a:endParaRPr lang="en-US" dirty="0"/>
          </a:p>
          <a:p>
            <a:r>
              <a:rPr lang="en-US" dirty="0"/>
              <a:t>Was a devout Muslim, but he </a:t>
            </a:r>
            <a:r>
              <a:rPr lang="en-US" dirty="0" smtClean="0"/>
              <a:t>tolerated </a:t>
            </a:r>
            <a:r>
              <a:rPr lang="en-US" dirty="0"/>
              <a:t>other </a:t>
            </a:r>
            <a:r>
              <a:rPr lang="en-US" dirty="0" smtClean="0"/>
              <a:t>religions </a:t>
            </a:r>
            <a:r>
              <a:rPr lang="en-US" dirty="0"/>
              <a:t>(allowing </a:t>
            </a:r>
            <a:r>
              <a:rPr lang="en-US" dirty="0" smtClean="0"/>
              <a:t>non-Muslims </a:t>
            </a:r>
            <a:r>
              <a:rPr lang="en-US" dirty="0"/>
              <a:t>to keep their own religion)</a:t>
            </a:r>
          </a:p>
          <a:p>
            <a:pPr lvl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Content Placeholder 4" descr="Mansa Mus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81600" y="2057400"/>
            <a:ext cx="2487706" cy="28194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Mansa Musa’s Pilgrimage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52578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Made an impressive pilgrimage to Mecca with 50,000 people. Slaves carrying gold staffs, 80 to 100 camels carrying 100 pounds of </a:t>
            </a:r>
            <a:r>
              <a:rPr lang="en-US" dirty="0" smtClean="0"/>
              <a:t>gold</a:t>
            </a:r>
            <a:endParaRPr lang="en-US" dirty="0"/>
          </a:p>
          <a:p>
            <a:pPr lvl="0"/>
            <a:r>
              <a:rPr lang="en-US" dirty="0"/>
              <a:t>In Cairo, Egypt he gave out so much gold that </a:t>
            </a:r>
            <a:r>
              <a:rPr lang="en-US" dirty="0" smtClean="0"/>
              <a:t> </a:t>
            </a:r>
            <a:r>
              <a:rPr lang="en-US" dirty="0"/>
              <a:t>the local gold coin depressed for a </a:t>
            </a:r>
            <a:r>
              <a:rPr lang="en-US" dirty="0" smtClean="0"/>
              <a:t>decade</a:t>
            </a:r>
            <a:endParaRPr lang="en-US" dirty="0"/>
          </a:p>
          <a:p>
            <a:pPr lvl="0"/>
            <a:r>
              <a:rPr lang="en-US" dirty="0" smtClean="0"/>
              <a:t>He became famous and introduced the world to the Mali Empire</a:t>
            </a:r>
          </a:p>
          <a:p>
            <a:r>
              <a:rPr lang="en-US" dirty="0" smtClean="0"/>
              <a:t>Muslims scholars impressed by his wealth, were invited to be a part of his Empire 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 descr="Mansa Musa'a Pilgrimag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24400" y="1600200"/>
            <a:ext cx="2961132" cy="2209800"/>
          </a:xfrm>
        </p:spPr>
      </p:pic>
      <p:pic>
        <p:nvPicPr>
          <p:cNvPr id="6" name="Picture 5" descr="mansa-mus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886200"/>
            <a:ext cx="2608385" cy="28257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Islam Influences West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Under Mansa Musa’s reign Muslim culture and education </a:t>
            </a:r>
            <a:r>
              <a:rPr lang="en-US" dirty="0" smtClean="0"/>
              <a:t>flourished</a:t>
            </a:r>
          </a:p>
          <a:p>
            <a:r>
              <a:rPr lang="en-US" dirty="0" smtClean="0"/>
              <a:t> He </a:t>
            </a:r>
            <a:r>
              <a:rPr lang="en-US" dirty="0"/>
              <a:t>hired architects to build mosques, he sent Muslim scholars to study in Morocco and he stressed the importance of learning Arabic to unify his </a:t>
            </a:r>
            <a:r>
              <a:rPr lang="en-US" dirty="0" smtClean="0"/>
              <a:t>empire</a:t>
            </a:r>
            <a:endParaRPr lang="en-US" dirty="0"/>
          </a:p>
          <a:p>
            <a:pPr lvl="0"/>
            <a:r>
              <a:rPr lang="en-US" dirty="0"/>
              <a:t>The city of Timbuktu became center for </a:t>
            </a:r>
            <a:r>
              <a:rPr lang="en-US" dirty="0" smtClean="0"/>
              <a:t>learning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 descr="Timbuktu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1295399"/>
            <a:ext cx="1710831" cy="2286754"/>
          </a:xfrm>
        </p:spPr>
      </p:pic>
      <p:pic>
        <p:nvPicPr>
          <p:cNvPr id="7" name="Picture 6" descr="arabic-calligraphy-typogra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2819400"/>
            <a:ext cx="2362200" cy="1576534"/>
          </a:xfrm>
          <a:prstGeom prst="rect">
            <a:avLst/>
          </a:prstGeom>
        </p:spPr>
      </p:pic>
      <p:pic>
        <p:nvPicPr>
          <p:cNvPr id="6" name="Picture 5" descr="Libraries of Timbukt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4267200"/>
            <a:ext cx="2615947" cy="195738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192</TotalTime>
  <Words>621</Words>
  <Application>Microsoft Office PowerPoint</Application>
  <PresentationFormat>On-screen Show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Apex</vt:lpstr>
      <vt:lpstr>The Three Empires of West Africa</vt:lpstr>
      <vt:lpstr>PowerPoint Presentation</vt:lpstr>
      <vt:lpstr>PowerPoint Presentation</vt:lpstr>
      <vt:lpstr>Decline of Ghana </vt:lpstr>
      <vt:lpstr>Mali: Chapter 6, section 2 Rise of Mali </vt:lpstr>
      <vt:lpstr>Sundiata &amp; the Economy of Mali</vt:lpstr>
      <vt:lpstr>Mansa Musa’s Rule </vt:lpstr>
      <vt:lpstr>Mansa Musa’s Pilgrimage</vt:lpstr>
      <vt:lpstr>Islam Influences West Africa</vt:lpstr>
      <vt:lpstr>The Decline of Mali </vt:lpstr>
      <vt:lpstr>Chapter 6, Section3 Birth of Songhai Empire </vt:lpstr>
      <vt:lpstr>Sunni Ali’s Leadership of Songhai</vt:lpstr>
      <vt:lpstr>Askia the Great</vt:lpstr>
      <vt:lpstr>The Decline of Songhai</vt:lpstr>
    </vt:vector>
  </TitlesOfParts>
  <Company>SDUHSD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Gold Empires of West Africa</dc:title>
  <dc:creator>tpavlovich</dc:creator>
  <cp:lastModifiedBy>Windows User</cp:lastModifiedBy>
  <cp:revision>30</cp:revision>
  <dcterms:created xsi:type="dcterms:W3CDTF">2010-10-12T15:49:03Z</dcterms:created>
  <dcterms:modified xsi:type="dcterms:W3CDTF">2016-03-18T13:51:54Z</dcterms:modified>
</cp:coreProperties>
</file>